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4943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168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022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3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522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155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7149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208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253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841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098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3/18/2024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1026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0E0E787-6A3F-4579-9E73-AC9FBB0E3A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87B812C-3070-452B-83FE-78736A499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197" y="1113411"/>
            <a:ext cx="4629606" cy="46296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A1EC6B-ADB4-9D9E-CDFE-F3C97AEE91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2097740"/>
            <a:ext cx="3810000" cy="1582719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Input / Output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BCF3FA-75AA-7F5B-5637-D758549009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8270" y="4283221"/>
            <a:ext cx="3299460" cy="731037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Module 9</a:t>
            </a:r>
          </a:p>
        </p:txBody>
      </p:sp>
      <p:pic>
        <p:nvPicPr>
          <p:cNvPr id="4" name="Video 3" descr="Wires Linked To Core Router">
            <a:extLst>
              <a:ext uri="{FF2B5EF4-FFF2-40B4-BE49-F238E27FC236}">
                <a16:creationId xmlns:a16="http://schemas.microsoft.com/office/drawing/2014/main" id="{518D667B-B367-59E2-0BCB-4823E8A79B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1" r="1" b="184"/>
          <a:stretch/>
        </p:blipFill>
        <p:spPr>
          <a:xfrm>
            <a:off x="6096000" y="1929885"/>
            <a:ext cx="5345365" cy="2998229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51B3B56-501F-42FF-8534-28EF7857BD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562423" y="3997080"/>
            <a:ext cx="97115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580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CA9C0-8725-7E14-221B-C47385BB9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6091A-3B4D-4464-4986-A096C0507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Streams</a:t>
            </a:r>
          </a:p>
          <a:p>
            <a:r>
              <a:rPr lang="en-US" dirty="0"/>
              <a:t>Output formatting</a:t>
            </a:r>
          </a:p>
          <a:p>
            <a:r>
              <a:rPr lang="en-US" dirty="0"/>
              <a:t>File I / O</a:t>
            </a:r>
          </a:p>
          <a:p>
            <a:pPr lvl="1"/>
            <a:r>
              <a:rPr lang="en-US" dirty="0"/>
              <a:t>	Reading from an input file</a:t>
            </a:r>
          </a:p>
          <a:p>
            <a:pPr lvl="1"/>
            <a:r>
              <a:rPr lang="en-US" dirty="0"/>
              <a:t>	Writing to an output file</a:t>
            </a:r>
          </a:p>
        </p:txBody>
      </p:sp>
    </p:spTree>
    <p:extLst>
      <p:ext uri="{BB962C8B-B14F-4D97-AF65-F5344CB8AC3E}">
        <p14:creationId xmlns:p14="http://schemas.microsoft.com/office/powerpoint/2010/main" val="2593918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669F72C-E3FB-4C48-AEBD-AF7AC0D74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FDE77F2-18D0-49FF-860C-62E2AC424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6046BD-F20F-D2EA-1102-1CDB83BC3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181" y="1792840"/>
            <a:ext cx="4009639" cy="2506657"/>
          </a:xfrm>
        </p:spPr>
        <p:txBody>
          <a:bodyPr anchor="ctr"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Streams in java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BE1463-71C1-F6C6-B8EF-B046A122C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5960970"/>
            <a:ext cx="4572000" cy="52038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61C03-9B48-B8BD-A814-E94C96D8B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8680" y="761999"/>
            <a:ext cx="3897332" cy="5342721"/>
          </a:xfrm>
        </p:spPr>
        <p:txBody>
          <a:bodyPr anchor="ctr"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en-US" sz="1500" dirty="0"/>
              <a:t>3 Streams </a:t>
            </a:r>
          </a:p>
          <a:p>
            <a:pPr lvl="1">
              <a:lnSpc>
                <a:spcPct val="120000"/>
              </a:lnSpc>
            </a:pPr>
            <a:r>
              <a:rPr lang="en-US" sz="1500" dirty="0">
                <a:solidFill>
                  <a:schemeClr val="accent1"/>
                </a:solidFill>
              </a:rPr>
              <a:t>Input</a:t>
            </a:r>
            <a:r>
              <a:rPr lang="en-US" sz="1500" dirty="0"/>
              <a:t>:</a:t>
            </a:r>
          </a:p>
          <a:p>
            <a:pPr marL="742950" lvl="2" indent="-285750">
              <a:lnSpc>
                <a:spcPct val="120000"/>
              </a:lnSpc>
            </a:pPr>
            <a:r>
              <a:rPr lang="en-US" sz="1500" b="1" dirty="0">
                <a:solidFill>
                  <a:schemeClr val="accent4"/>
                </a:solidFill>
              </a:rPr>
              <a:t>InputStream</a:t>
            </a:r>
            <a:r>
              <a:rPr lang="en-US" sz="1500" dirty="0"/>
              <a:t> class provides several read() methods for extracting bytes of data from an input source.</a:t>
            </a:r>
          </a:p>
          <a:p>
            <a:pPr marL="742950" lvl="2" indent="-285750">
              <a:lnSpc>
                <a:spcPct val="120000"/>
              </a:lnSpc>
            </a:pPr>
            <a:r>
              <a:rPr lang="en-US" sz="1500" b="1" dirty="0">
                <a:solidFill>
                  <a:schemeClr val="accent4"/>
                </a:solidFill>
              </a:rPr>
              <a:t>System.in </a:t>
            </a:r>
            <a:r>
              <a:rPr lang="en-US" sz="1500" dirty="0"/>
              <a:t>is a predefined InputStream object</a:t>
            </a:r>
          </a:p>
          <a:p>
            <a:pPr marL="800100" lvl="2" indent="-342900">
              <a:lnSpc>
                <a:spcPct val="120000"/>
              </a:lnSpc>
              <a:buAutoNum type="arabicParenR"/>
            </a:pPr>
            <a:endParaRPr lang="en-US" sz="1500" dirty="0"/>
          </a:p>
          <a:p>
            <a:pPr marL="800100" lvl="2" indent="-342900">
              <a:lnSpc>
                <a:spcPct val="120000"/>
              </a:lnSpc>
              <a:buAutoNum type="arabicParenR"/>
            </a:pPr>
            <a:endParaRPr lang="en-US" sz="1500" dirty="0"/>
          </a:p>
          <a:p>
            <a:pPr marL="617220" lvl="1" indent="-342900">
              <a:lnSpc>
                <a:spcPct val="120000"/>
              </a:lnSpc>
              <a:buAutoNum type="arabicParenR" startAt="2"/>
            </a:pPr>
            <a:r>
              <a:rPr lang="en-US" sz="1500" dirty="0">
                <a:solidFill>
                  <a:schemeClr val="accent1"/>
                </a:solidFill>
              </a:rPr>
              <a:t>Output</a:t>
            </a:r>
            <a:r>
              <a:rPr lang="en-US" sz="1500" dirty="0"/>
              <a:t>:</a:t>
            </a:r>
          </a:p>
          <a:p>
            <a:pPr marL="742950" lvl="2" indent="-285750">
              <a:lnSpc>
                <a:spcPct val="120000"/>
              </a:lnSpc>
            </a:pPr>
            <a:r>
              <a:rPr lang="en-US" sz="1500" b="1" dirty="0">
                <a:solidFill>
                  <a:schemeClr val="accent4"/>
                </a:solidFill>
              </a:rPr>
              <a:t>PrintStream</a:t>
            </a:r>
            <a:r>
              <a:rPr lang="en-US" sz="1500" dirty="0"/>
              <a:t> class provides several methods for writing data to output.</a:t>
            </a:r>
          </a:p>
          <a:p>
            <a:pPr marL="925830" lvl="4" indent="-285750">
              <a:lnSpc>
                <a:spcPct val="120000"/>
              </a:lnSpc>
            </a:pPr>
            <a:r>
              <a:rPr lang="en-US" sz="1500" dirty="0"/>
              <a:t>Stored temporarily in the buffer before writing to output</a:t>
            </a:r>
          </a:p>
          <a:p>
            <a:pPr marL="925830" lvl="4" indent="-285750">
              <a:lnSpc>
                <a:spcPct val="120000"/>
              </a:lnSpc>
            </a:pPr>
            <a:r>
              <a:rPr lang="en-US" sz="1500" b="1" dirty="0">
                <a:solidFill>
                  <a:schemeClr val="accent4"/>
                </a:solidFill>
              </a:rPr>
              <a:t>System.out </a:t>
            </a:r>
            <a:r>
              <a:rPr lang="en-US" sz="1500" dirty="0"/>
              <a:t>is a predefined PrintStream object </a:t>
            </a:r>
          </a:p>
          <a:p>
            <a:pPr marL="1254125" lvl="4" indent="-285750">
              <a:lnSpc>
                <a:spcPct val="120000"/>
              </a:lnSpc>
            </a:pPr>
            <a:r>
              <a:rPr lang="en-US" sz="1500" dirty="0"/>
              <a:t>println</a:t>
            </a:r>
          </a:p>
          <a:p>
            <a:pPr marL="1254125" lvl="4" indent="-285750">
              <a:lnSpc>
                <a:spcPct val="120000"/>
              </a:lnSpc>
            </a:pPr>
            <a:r>
              <a:rPr lang="en-US" sz="1500" dirty="0"/>
              <a:t>print</a:t>
            </a:r>
          </a:p>
          <a:p>
            <a:pPr marL="1254125" lvl="4" indent="-285750">
              <a:lnSpc>
                <a:spcPct val="120000"/>
              </a:lnSpc>
            </a:pPr>
            <a:r>
              <a:rPr lang="en-US" sz="1500" dirty="0"/>
              <a:t>printf</a:t>
            </a:r>
          </a:p>
          <a:p>
            <a:pPr marL="800100" lvl="2" indent="-342900">
              <a:lnSpc>
                <a:spcPct val="120000"/>
              </a:lnSpc>
              <a:buAutoNum type="arabicParenR" startAt="2"/>
            </a:pPr>
            <a:endParaRPr lang="en-US" sz="1500" dirty="0"/>
          </a:p>
          <a:p>
            <a:pPr marL="617220" lvl="1" indent="-342900">
              <a:lnSpc>
                <a:spcPct val="120000"/>
              </a:lnSpc>
              <a:buAutoNum type="arabicParenR" startAt="3"/>
            </a:pPr>
            <a:r>
              <a:rPr lang="en-US" sz="1500" dirty="0">
                <a:solidFill>
                  <a:schemeClr val="accent1"/>
                </a:solidFill>
              </a:rPr>
              <a:t>Error</a:t>
            </a:r>
            <a:r>
              <a:rPr lang="en-US" sz="1500" dirty="0"/>
              <a:t>:</a:t>
            </a:r>
          </a:p>
          <a:p>
            <a:pPr marL="800100" lvl="2" indent="-342900">
              <a:lnSpc>
                <a:spcPct val="120000"/>
              </a:lnSpc>
              <a:buAutoNum type="arabicParenR" startAt="3"/>
            </a:pPr>
            <a:endParaRPr lang="en-US" sz="1500" dirty="0"/>
          </a:p>
          <a:p>
            <a:pPr lvl="1">
              <a:lnSpc>
                <a:spcPct val="120000"/>
              </a:lnSpc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1597202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5C29E-EC83-01D0-270C-2F264B3D3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formatting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4912EB-90F2-75FF-3AC5-EA464521BB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format output, use </a:t>
            </a:r>
            <a:r>
              <a:rPr lang="en-US" b="1" dirty="0">
                <a:solidFill>
                  <a:schemeClr val="accent1"/>
                </a:solidFill>
              </a:rPr>
              <a:t>printf</a:t>
            </a:r>
            <a:r>
              <a:rPr lang="en-US" dirty="0"/>
              <a:t>:</a:t>
            </a:r>
          </a:p>
          <a:p>
            <a:pPr lvl="1"/>
            <a:r>
              <a:rPr lang="en-US" sz="1400" dirty="0">
                <a:solidFill>
                  <a:schemeClr val="accent4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latin typeface="Consolas" panose="020B0609020204030204" pitchFamily="49" charset="0"/>
              </a:rPr>
              <a:t> a = 10;</a:t>
            </a:r>
            <a:br>
              <a:rPr lang="en-US" sz="1400" dirty="0">
                <a:latin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</a:rPr>
              <a:t>String b = “hello”;</a:t>
            </a:r>
            <a:br>
              <a:rPr lang="en-US" sz="1400" dirty="0">
                <a:latin typeface="Consolas" panose="020B0609020204030204" pitchFamily="49" charset="0"/>
              </a:rPr>
            </a:br>
            <a:r>
              <a:rPr lang="en-US" sz="1400" dirty="0">
                <a:solidFill>
                  <a:schemeClr val="accent4"/>
                </a:solidFill>
                <a:latin typeface="Consolas" panose="020B0609020204030204" pitchFamily="49" charset="0"/>
              </a:rPr>
              <a:t>char</a:t>
            </a:r>
            <a:r>
              <a:rPr lang="en-US" sz="1400" dirty="0">
                <a:latin typeface="Consolas" panose="020B0609020204030204" pitchFamily="49" charset="0"/>
              </a:rPr>
              <a:t> c = ‘P’;</a:t>
            </a:r>
            <a:br>
              <a:rPr lang="en-US" sz="1400" dirty="0">
                <a:latin typeface="Consolas" panose="020B0609020204030204" pitchFamily="49" charset="0"/>
              </a:rPr>
            </a:br>
            <a:r>
              <a:rPr lang="en-US" sz="1400" dirty="0">
                <a:solidFill>
                  <a:schemeClr val="accent4"/>
                </a:solidFill>
                <a:latin typeface="Consolas" panose="020B0609020204030204" pitchFamily="49" charset="0"/>
              </a:rPr>
              <a:t>double</a:t>
            </a:r>
            <a:r>
              <a:rPr lang="en-US" sz="1400" dirty="0">
                <a:latin typeface="Consolas" panose="020B0609020204030204" pitchFamily="49" charset="0"/>
              </a:rPr>
              <a:t> d = 111.11111;</a:t>
            </a:r>
            <a:br>
              <a:rPr lang="en-US" sz="1400" dirty="0">
                <a:latin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</a:rPr>
              <a:t>System.out.printf(“This example will display %d and %s along with %c and %.2f.\n”,</a:t>
            </a:r>
            <a:br>
              <a:rPr lang="en-US" sz="1400" dirty="0">
                <a:latin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</a:rPr>
              <a:t>                                      a, b, c, d);</a:t>
            </a:r>
          </a:p>
          <a:p>
            <a:pPr lvl="1"/>
            <a:endParaRPr lang="en-US" sz="1400" dirty="0">
              <a:latin typeface="Consolas" panose="020B0609020204030204" pitchFamily="49" charset="0"/>
            </a:endParaRPr>
          </a:p>
          <a:p>
            <a:pPr lvl="1"/>
            <a:r>
              <a:rPr lang="en-US" sz="1400" dirty="0">
                <a:solidFill>
                  <a:schemeClr val="accent1"/>
                </a:solidFill>
                <a:latin typeface="Consolas" panose="020B0609020204030204" pitchFamily="49" charset="0"/>
              </a:rPr>
              <a:t>Output:</a:t>
            </a:r>
          </a:p>
          <a:p>
            <a:pPr lvl="1"/>
            <a:r>
              <a:rPr lang="en-US" sz="1400" dirty="0">
                <a:latin typeface="Consolas" panose="020B0609020204030204" pitchFamily="49" charset="0"/>
              </a:rPr>
              <a:t>This example will display 10 and hello along with P and 11.11.</a:t>
            </a:r>
          </a:p>
        </p:txBody>
      </p:sp>
    </p:spTree>
    <p:extLst>
      <p:ext uri="{BB962C8B-B14F-4D97-AF65-F5344CB8AC3E}">
        <p14:creationId xmlns:p14="http://schemas.microsoft.com/office/powerpoint/2010/main" val="4286680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4E89D-407F-9982-3576-64E2F3142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I/O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E836E-F468-960D-600F-02D2DAD1C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Reading from an input file</a:t>
            </a:r>
          </a:p>
          <a:p>
            <a:r>
              <a:rPr lang="en-US" dirty="0"/>
              <a:t>Writing to an output file</a:t>
            </a:r>
          </a:p>
          <a:p>
            <a:endParaRPr lang="en-US" dirty="0"/>
          </a:p>
          <a:p>
            <a:r>
              <a:rPr lang="en-US" dirty="0"/>
              <a:t>To use either, you must:</a:t>
            </a:r>
          </a:p>
          <a:p>
            <a:pPr marL="560070" lvl="1" indent="-285750">
              <a:buFontTx/>
              <a:buChar char="-"/>
            </a:pPr>
            <a:r>
              <a:rPr lang="en-US" dirty="0"/>
              <a:t>Open the file before reading from or writing to a file</a:t>
            </a:r>
          </a:p>
          <a:p>
            <a:pPr marL="560070" lvl="1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958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0B05099-A548-DDAD-CE30-C10AD8C32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707" y="959623"/>
            <a:ext cx="9238434" cy="889592"/>
          </a:xfrm>
        </p:spPr>
        <p:txBody>
          <a:bodyPr/>
          <a:lstStyle/>
          <a:p>
            <a:r>
              <a:rPr lang="en-US" dirty="0"/>
              <a:t>Reading an input file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C763225-9B56-EA5D-3BD2-878209292218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631707" y="2284133"/>
            <a:ext cx="7656263" cy="3721019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FileInputStream </a:t>
            </a:r>
            <a:r>
              <a:rPr lang="en-US" altLang="en-US" sz="1800" dirty="0">
                <a:latin typeface="Consolas" panose="020B0609020204030204" pitchFamily="49" charset="0"/>
              </a:rPr>
              <a:t>inFile = new FileInputStream(“input.txt”);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800" dirty="0"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dirty="0">
                <a:latin typeface="Consolas" panose="020B0609020204030204" pitchFamily="49" charset="0"/>
              </a:rPr>
              <a:t>Scanner inScan = new Scanner(inFile);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dirty="0">
                <a:latin typeface="Consolas" panose="020B0609020204030204" pitchFamily="49" charset="0"/>
              </a:rPr>
              <a:t>//read a value from the input file until EOF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dirty="0">
                <a:latin typeface="Consolas" panose="020B0609020204030204" pitchFamily="49" charset="0"/>
              </a:rPr>
              <a:t>w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hile (inScan.hasNext())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dirty="0">
                <a:latin typeface="Consolas" panose="020B0609020204030204" pitchFamily="49" charset="0"/>
              </a:rPr>
              <a:t>   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nt num = inScan.nextInt();</a:t>
            </a:r>
            <a:endParaRPr lang="en-US" altLang="en-US" sz="1800" dirty="0"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if (num &gt; 0) {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    //perform tasks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}  // end if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} // end while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7A922D-12AC-AE8B-AB05-D482AAE874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14328" y="2774023"/>
            <a:ext cx="1353671" cy="2741235"/>
          </a:xfrm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Input.txt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44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33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88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99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478815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36D02-8FD7-76F5-6BC2-FE9F89B50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919" y="565176"/>
            <a:ext cx="9238434" cy="889592"/>
          </a:xfrm>
        </p:spPr>
        <p:txBody>
          <a:bodyPr/>
          <a:lstStyle/>
          <a:p>
            <a:r>
              <a:rPr lang="en-US" dirty="0"/>
              <a:t>Writing to an output file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E0D8BF-7173-FDF1-ABEF-9AF911E4B5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071" y="1960456"/>
            <a:ext cx="2133600" cy="3960435"/>
          </a:xfrm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/>
              <a:t>Languages.txt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Java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Python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C++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3A2D7819-F6DD-F10C-1ACB-A573EE6AD48A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282084" y="2135565"/>
            <a:ext cx="8252316" cy="3610219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FileOutputStream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outStr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new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FileOutputStream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(“languages.txt");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800" dirty="0"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PrintWriter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outF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new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PrintWriter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outStr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800" dirty="0"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dirty="0" err="1">
                <a:latin typeface="Consolas" panose="020B0609020204030204" pitchFamily="49" charset="0"/>
              </a:rPr>
              <a:t>outF.println</a:t>
            </a:r>
            <a:r>
              <a:rPr lang="en-US" altLang="en-US" sz="1800" dirty="0">
                <a:latin typeface="Consolas" panose="020B0609020204030204" pitchFamily="49" charset="0"/>
              </a:rPr>
              <a:t>(“Java”);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dirty="0" err="1">
                <a:latin typeface="Consolas" panose="020B0609020204030204" pitchFamily="49" charset="0"/>
              </a:rPr>
              <a:t>outF.println</a:t>
            </a:r>
            <a:r>
              <a:rPr lang="en-US" altLang="en-US" sz="1800" dirty="0">
                <a:latin typeface="Consolas" panose="020B0609020204030204" pitchFamily="49" charset="0"/>
              </a:rPr>
              <a:t>(“Python”);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dirty="0" err="1">
                <a:latin typeface="Consolas" panose="020B0609020204030204" pitchFamily="49" charset="0"/>
              </a:rPr>
              <a:t>outF.println</a:t>
            </a:r>
            <a:r>
              <a:rPr lang="en-US" altLang="en-US" sz="1800" dirty="0">
                <a:latin typeface="Consolas" panose="020B0609020204030204" pitchFamily="49" charset="0"/>
              </a:rPr>
              <a:t>(“C++”);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800" dirty="0"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dirty="0" err="1">
                <a:latin typeface="Consolas" panose="020B0609020204030204" pitchFamily="49" charset="0"/>
              </a:rPr>
              <a:t>outF.close</a:t>
            </a:r>
            <a:r>
              <a:rPr lang="en-US" altLang="en-US" sz="1800" dirty="0">
                <a:latin typeface="Consolas" panose="020B0609020204030204" pitchFamily="49" charset="0"/>
              </a:rPr>
              <a:t>();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599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9291592-5F19-11B1-C2AF-C178412E1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of lecture</a:t>
            </a:r>
          </a:p>
        </p:txBody>
      </p:sp>
    </p:spTree>
    <p:extLst>
      <p:ext uri="{BB962C8B-B14F-4D97-AF65-F5344CB8AC3E}">
        <p14:creationId xmlns:p14="http://schemas.microsoft.com/office/powerpoint/2010/main" val="4220690360"/>
      </p:ext>
    </p:extLst>
  </p:cSld>
  <p:clrMapOvr>
    <a:masterClrMapping/>
  </p:clrMapOvr>
</p:sld>
</file>

<file path=ppt/theme/theme1.xml><?xml version="1.0" encoding="utf-8"?>
<a:theme xmlns:a="http://schemas.openxmlformats.org/drawingml/2006/main" name="PortalVTI">
  <a:themeElements>
    <a:clrScheme name="AnalogousFromRegularSeedRightStep">
      <a:dk1>
        <a:srgbClr val="000000"/>
      </a:dk1>
      <a:lt1>
        <a:srgbClr val="FFFFFF"/>
      </a:lt1>
      <a:dk2>
        <a:srgbClr val="2B301B"/>
      </a:dk2>
      <a:lt2>
        <a:srgbClr val="F3F0F3"/>
      </a:lt2>
      <a:accent1>
        <a:srgbClr val="48B75D"/>
      </a:accent1>
      <a:accent2>
        <a:srgbClr val="3BB183"/>
      </a:accent2>
      <a:accent3>
        <a:srgbClr val="45AFB1"/>
      </a:accent3>
      <a:accent4>
        <a:srgbClr val="3B7DB1"/>
      </a:accent4>
      <a:accent5>
        <a:srgbClr val="4D5EC3"/>
      </a:accent5>
      <a:accent6>
        <a:srgbClr val="6648B6"/>
      </a:accent6>
      <a:hlink>
        <a:srgbClr val="BF3FA7"/>
      </a:hlink>
      <a:folHlink>
        <a:srgbClr val="7F7F7F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1188</TotalTime>
  <Words>350</Words>
  <Application>Microsoft Office PowerPoint</Application>
  <PresentationFormat>Widescreen</PresentationFormat>
  <Paragraphs>61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Consolas</vt:lpstr>
      <vt:lpstr>Trade Gothic Next Cond</vt:lpstr>
      <vt:lpstr>Trade Gothic Next Light</vt:lpstr>
      <vt:lpstr>PortalVTI</vt:lpstr>
      <vt:lpstr>Input / Output</vt:lpstr>
      <vt:lpstr>topics</vt:lpstr>
      <vt:lpstr>Streams in java</vt:lpstr>
      <vt:lpstr>Output formatting</vt:lpstr>
      <vt:lpstr>File I/O</vt:lpstr>
      <vt:lpstr>Reading an input file</vt:lpstr>
      <vt:lpstr>Writing to an output file</vt:lpstr>
      <vt:lpstr>End of lecture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Input / Output</dc:title>
  <dc:creator>Debbie Reid</dc:creator>
  <cp:lastModifiedBy>Debbie Reid</cp:lastModifiedBy>
  <cp:revision>3</cp:revision>
  <dcterms:created xsi:type="dcterms:W3CDTF">2024-03-18T21:45:56Z</dcterms:created>
  <dcterms:modified xsi:type="dcterms:W3CDTF">2024-03-19T17:34:23Z</dcterms:modified>
</cp:coreProperties>
</file>

<file path=docProps/thumbnail.jpeg>
</file>